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7715250" cx="1152525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508374"/>
            <a:ext cy="3429000" cx="38420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508367"/>
            <a:ext cy="3429000" cx="38417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375013" x="864393"/>
            <a:ext cy="1739999" cx="9796500"/>
          </a:xfrm>
          <a:prstGeom prst="rect">
            <a:avLst/>
          </a:prstGeom>
        </p:spPr>
        <p:txBody>
          <a:bodyPr bIns="122500" rIns="122500" lIns="122500" tIns="122500" anchor="b" anchorCtr="0"/>
          <a:lstStyle>
            <a:lvl1pPr algn="ctr" indent="406400">
              <a:buSzPct val="100000"/>
              <a:defRPr sz="6500"/>
            </a:lvl1pPr>
            <a:lvl2pPr algn="ctr" indent="406400">
              <a:buSzPct val="100000"/>
              <a:defRPr sz="6500"/>
            </a:lvl2pPr>
            <a:lvl3pPr algn="ctr" indent="406400">
              <a:buSzPct val="100000"/>
              <a:defRPr sz="6500"/>
            </a:lvl3pPr>
            <a:lvl4pPr algn="ctr" indent="406400">
              <a:buSzPct val="100000"/>
              <a:defRPr sz="6500"/>
            </a:lvl4pPr>
            <a:lvl5pPr algn="ctr" indent="406400">
              <a:buSzPct val="100000"/>
              <a:defRPr sz="6500"/>
            </a:lvl5pPr>
            <a:lvl6pPr algn="ctr" indent="406400">
              <a:buSzPct val="100000"/>
              <a:defRPr sz="6500"/>
            </a:lvl6pPr>
            <a:lvl7pPr algn="ctr" indent="406400">
              <a:buSzPct val="100000"/>
              <a:defRPr sz="6500"/>
            </a:lvl7pPr>
            <a:lvl8pPr algn="ctr" indent="406400">
              <a:buSzPct val="100000"/>
              <a:defRPr sz="6500"/>
            </a:lvl8pPr>
            <a:lvl9pPr algn="ctr" indent="406400">
              <a:buSzPct val="100000"/>
              <a:defRPr sz="65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4260080" x="864393"/>
            <a:ext cy="1176900" cx="97965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2pPr>
            <a:lvl3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3pPr>
            <a:lvl4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4pPr>
            <a:lvl5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5pPr>
            <a:lvl6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6pPr>
            <a:lvl7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7pPr>
            <a:lvl8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8pPr>
            <a:lvl9pPr algn="ctr" indent="2540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308967" x="576262"/>
            <a:ext cy="1285800" cx="10372800"/>
          </a:xfrm>
          <a:prstGeom prst="rect">
            <a:avLst/>
          </a:prstGeom>
        </p:spPr>
        <p:txBody>
          <a:bodyPr bIns="122500" rIns="122500" lIns="122500" tIns="122500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800225" x="576262"/>
            <a:ext cy="5588400" cx="103728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>
              <a:defRPr/>
            </a:lvl1pPr>
            <a:lvl2pPr indent="609600">
              <a:defRPr/>
            </a:lvl2pPr>
            <a:lvl3pPr indent="1231900">
              <a:defRPr/>
            </a:lvl3pPr>
            <a:lvl4pPr indent="18288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308967" x="576262"/>
            <a:ext cy="1285800" cx="10372800"/>
          </a:xfrm>
          <a:prstGeom prst="rect">
            <a:avLst/>
          </a:prstGeom>
        </p:spPr>
        <p:txBody>
          <a:bodyPr bIns="122500" rIns="122500" lIns="122500" tIns="122500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800225" x="576262"/>
            <a:ext cy="5588400" cx="50349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800225" x="5914220"/>
            <a:ext cy="5588400" cx="50349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308967" x="576262"/>
            <a:ext cy="1285800" cx="10372800"/>
          </a:xfrm>
          <a:prstGeom prst="rect">
            <a:avLst/>
          </a:prstGeom>
        </p:spPr>
        <p:txBody>
          <a:bodyPr bIns="122500" rIns="122500" lIns="122500" tIns="122500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6609464" x="576262"/>
            <a:ext cy="779399" cx="103728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 algn="ctr" indent="-228600" marL="381000">
              <a:spcBef>
                <a:spcPts val="50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308967" x="576262"/>
            <a:ext cy="1285800" cx="10372800"/>
          </a:xfrm>
          <a:prstGeom prst="rect">
            <a:avLst/>
          </a:prstGeom>
        </p:spPr>
        <p:txBody>
          <a:bodyPr bIns="122500" rIns="122500" lIns="122500" tIns="122500" anchor="b" anchorCtr="0"/>
          <a:lstStyle>
            <a:lvl1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1pPr>
            <a:lvl2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2pPr>
            <a:lvl3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3pPr>
            <a:lvl4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4pPr>
            <a:lvl5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5pPr>
            <a:lvl6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6pPr>
            <a:lvl7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7pPr>
            <a:lvl8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8pPr>
            <a:lvl9pPr indent="304800" marL="0">
              <a:buClr>
                <a:schemeClr val="dk1"/>
              </a:buClr>
              <a:buSzPct val="1000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800225" x="576262"/>
            <a:ext cy="5588400" cx="10372800"/>
          </a:xfrm>
          <a:prstGeom prst="rect">
            <a:avLst/>
          </a:prstGeom>
        </p:spPr>
        <p:txBody>
          <a:bodyPr bIns="122500" rIns="122500" lIns="122500" tIns="122500" anchor="t" anchorCtr="0"/>
          <a:lstStyle>
            <a:lvl1pPr indent="-203200" marL="457200">
              <a:spcBef>
                <a:spcPts val="800"/>
              </a:spcBef>
              <a:buClr>
                <a:schemeClr val="dk1"/>
              </a:buClr>
              <a:buSzPct val="100000"/>
              <a:defRPr sz="4000">
                <a:solidFill>
                  <a:schemeClr val="dk1"/>
                </a:solidFill>
              </a:defRPr>
            </a:lvl1pPr>
            <a:lvl2pPr indent="-177800" marL="1003300">
              <a:spcBef>
                <a:spcPts val="600"/>
              </a:spcBef>
              <a:buClr>
                <a:schemeClr val="dk1"/>
              </a:buClr>
              <a:buSzPct val="100000"/>
              <a:defRPr sz="3200">
                <a:solidFill>
                  <a:schemeClr val="dk1"/>
                </a:solidFill>
              </a:defRPr>
            </a:lvl2pPr>
            <a:lvl3pPr indent="-101600" marL="1524000">
              <a:spcBef>
                <a:spcPts val="600"/>
              </a:spcBef>
              <a:buClr>
                <a:schemeClr val="dk1"/>
              </a:buClr>
              <a:buSzPct val="100000"/>
              <a:defRPr sz="3200">
                <a:solidFill>
                  <a:schemeClr val="dk1"/>
                </a:solidFill>
              </a:defRPr>
            </a:lvl3pPr>
            <a:lvl4pPr indent="-152400" marL="21463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4pPr>
            <a:lvl5pPr indent="-152400" marL="27559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5pPr>
            <a:lvl6pPr indent="-165100" marL="33782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6pPr>
            <a:lvl7pPr indent="-152400" marL="39878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7pPr>
            <a:lvl8pPr indent="-152400" marL="45847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8pPr>
            <a:lvl9pPr indent="-152400" marL="5207000">
              <a:spcBef>
                <a:spcPts val="50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nanex.net/aqck2/4352.html" Type="http://schemas.openxmlformats.org/officeDocument/2006/relationships/hyperlink" TargetMode="External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gif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gif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gif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gif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gif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gif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gif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gif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nanex.net/aqck2/4352.html" Type="http://schemas.openxmlformats.org/officeDocument/2006/relationships/hyperlink" TargetMode="External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gif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gif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gif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gif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375013" x="864393"/>
            <a:ext cy="1739999" cx="9796500"/>
          </a:xfrm>
          <a:prstGeom prst="rect">
            <a:avLst/>
          </a:prstGeom>
        </p:spPr>
        <p:txBody>
          <a:bodyPr bIns="122500" rIns="122500" lIns="122500" tIns="122500" anchor="b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3200"/>
              </a:spcBef>
              <a:spcAft>
                <a:spcPts val="8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sz="3100" lang="en"/>
              <a:t>MSFE University of Illinois Colloquium</a:t>
            </a:r>
          </a:p>
          <a:p>
            <a:r>
              <a:t/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260080" x="864393"/>
            <a:ext cy="1176900" cx="9796500"/>
          </a:xfrm>
          <a:prstGeom prst="rect">
            <a:avLst/>
          </a:prstGeom>
        </p:spPr>
        <p:txBody>
          <a:bodyPr bIns="122500" rIns="122500" lIns="122500" tIns="122500" anchor="t" anchorCtr="0">
            <a:noAutofit/>
          </a:bodyPr>
          <a:lstStyle/>
          <a:p>
            <a:pPr rtl="0" lvl="0">
              <a:buNone/>
            </a:pPr>
            <a:r>
              <a:rPr lang="en"/>
              <a:t>November 22, 2013</a:t>
            </a:r>
          </a:p>
          <a:p>
            <a:pPr rtl="0" lvl="0">
              <a:buNone/>
            </a:pPr>
            <a:r>
              <a:rPr lang="en"/>
              <a:t>Chicago</a:t>
            </a:r>
          </a:p>
          <a:p>
            <a:pPr rtl="0" lvl="0">
              <a:buNone/>
            </a:pPr>
            <a:r>
              <a:rPr lang="en"/>
              <a:t>Eric Hunsader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1800225" x="576262"/>
            <a:ext cy="5588400" cx="10372800"/>
          </a:xfrm>
          <a:prstGeom prst="rect">
            <a:avLst/>
          </a:prstGeom>
        </p:spPr>
        <p:txBody>
          <a:bodyPr bIns="122500" rIns="122500" lIns="122500" tIns="122500" anchor="t" anchorCtr="0">
            <a:noAutofit/>
          </a:bodyPr>
          <a:lstStyle/>
          <a:p>
            <a:pPr rtl="0" lvl="0">
              <a:buNone/>
            </a:pPr>
            <a:r>
              <a:rPr lang="en"/>
              <a:t>Apple Computer Corp</a:t>
            </a:r>
          </a:p>
          <a:p>
            <a:pPr rtl="0" lvl="0">
              <a:buNone/>
            </a:pPr>
            <a:r>
              <a:rPr lang="en"/>
              <a:t>July 10, 2013</a:t>
            </a:r>
          </a:p>
          <a:p>
            <a:pPr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http://www.nanex.net/aqck2/4352.html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y="1800225" x="576262"/>
            <a:ext cy="5588400" cx="10372800"/>
          </a:xfrm>
          <a:prstGeom prst="rect">
            <a:avLst/>
          </a:prstGeom>
        </p:spPr>
        <p:txBody>
          <a:bodyPr bIns="122500" rIns="122500" lIns="122500" tIns="122500" anchor="t" anchorCtr="0">
            <a:noAutofit/>
          </a:bodyPr>
          <a:lstStyle/>
          <a:p>
            <a:pPr rtl="0" lvl="0">
              <a:buNone/>
            </a:pPr>
            <a:r>
              <a:rPr lang="en"/>
              <a:t>Fifth Third Bancorp ~ Market Cap: $17 Billion</a:t>
            </a:r>
          </a:p>
          <a:p>
            <a:pPr rtl="0" lvl="0">
              <a:buNone/>
            </a:pPr>
            <a:r>
              <a:rPr lang="en"/>
              <a:t>November 19, 2013</a:t>
            </a:r>
          </a:p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http://www.nanex.net/aqck2/4489.html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/>
              <a:t>During Algo's 10 second reign:</a:t>
            </a:r>
          </a:p>
          <a:p>
            <a:r>
              <a:t/>
            </a:r>
          </a:p>
          <a:p>
            <a:pPr rtl="0" lvl="0" indent="-4191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000" lang="en"/>
              <a:t>330,000 shares traded - 5% of daily average</a:t>
            </a:r>
          </a:p>
          <a:p>
            <a:pPr rtl="0" lvl="0" indent="-4191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000" lang="en"/>
              <a:t>Price swung $1.02 - 3x daily average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/>
        </p:nvSpPr>
        <p:spPr>
          <a:xfrm>
            <a:off y="1152525" x="742950"/>
            <a:ext cy="5410200" cx="10039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/>
        </p:nvSpPr>
        <p:spPr>
          <a:xfrm>
            <a:off y="1347787" x="2447925"/>
            <a:ext cy="5019675" cx="6629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3600" lang="en"/>
              <a:t>Regulation NMS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1800" lang="en">
                <a:latin typeface="Verdana"/>
                <a:ea typeface="Verdana"/>
                <a:cs typeface="Verdana"/>
                <a:sym typeface="Verdana"/>
              </a:rPr>
              <a:t>From Page 410:</a:t>
            </a:r>
          </a:p>
          <a:p>
            <a:r>
              <a:t/>
            </a:r>
          </a:p>
          <a:p>
            <a:pPr rtl="0" lvl="0" indent="0" marL="457200">
              <a:spcBef>
                <a:spcPts val="600"/>
              </a:spcBef>
              <a:buNone/>
            </a:pPr>
            <a:r>
              <a:rPr sz="1800" lang="en" i="1">
                <a:latin typeface="Verdana"/>
                <a:ea typeface="Verdana"/>
                <a:cs typeface="Verdana"/>
                <a:sym typeface="Verdana"/>
              </a:rPr>
              <a:t>But in those limited contexts where the interests of long-term investors conflict with short-term trading strategies, the conflict cannot be reconciled by stating that the NMS should benefit all investors. In particular, failing to adopt a price protection rule because short-term trading strategies can be dependent on </a:t>
            </a:r>
            <a:r>
              <a:rPr sz="3000" lang="en"/>
              <a:t>millisecond response times</a:t>
            </a:r>
            <a:r>
              <a:rPr sz="1800" lang="en" i="1">
                <a:latin typeface="Verdana"/>
                <a:ea typeface="Verdana"/>
                <a:cs typeface="Verdana"/>
                <a:sym typeface="Verdana"/>
              </a:rPr>
              <a:t> would be unreasonable in that it would elevate such strategies over the interests of millions of long-term investors – a result that would be directly contrary to the purposes of the Exchange Act.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/>
        </p:nvSpPr>
        <p:spPr>
          <a:xfrm>
            <a:off y="161585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sz="1800" lang="en">
                <a:latin typeface="Verdana"/>
                <a:ea typeface="Verdana"/>
                <a:cs typeface="Verdana"/>
                <a:sym typeface="Verdana"/>
              </a:rPr>
              <a:t>Page 30:</a:t>
            </a:r>
          </a:p>
          <a:p>
            <a:r>
              <a:t/>
            </a:r>
          </a:p>
          <a:p>
            <a:pPr rtl="0" lvl="0" indent="0" marL="457200">
              <a:spcBef>
                <a:spcPts val="600"/>
              </a:spcBef>
              <a:buNone/>
            </a:pPr>
            <a:r>
              <a:rPr sz="1800" lang="en" i="1">
                <a:latin typeface="Verdana"/>
                <a:ea typeface="Verdana"/>
                <a:cs typeface="Verdana"/>
                <a:sym typeface="Verdana"/>
              </a:rPr>
              <a:t>..one of the Commission's most important responsibilities is to preserve the integrity and affordability of the consolidated data stream.</a:t>
            </a:r>
          </a:p>
          <a:p>
            <a:r>
              <a:t/>
            </a:r>
          </a:p>
          <a:p>
            <a:pPr rtl="0" lvl="0">
              <a:spcBef>
                <a:spcPts val="600"/>
              </a:spcBef>
              <a:buNone/>
            </a:pPr>
            <a:r>
              <a:rPr sz="1800" lang="en">
                <a:latin typeface="Verdana"/>
                <a:ea typeface="Verdana"/>
                <a:cs typeface="Verdana"/>
                <a:sym typeface="Verdana"/>
              </a:rPr>
              <a:t>Page 32:</a:t>
            </a:r>
          </a:p>
          <a:p>
            <a:r>
              <a:t/>
            </a:r>
          </a:p>
          <a:p>
            <a:pPr rtl="0" lvl="0" indent="0" marL="457200">
              <a:spcBef>
                <a:spcPts val="600"/>
              </a:spcBef>
              <a:buNone/>
            </a:pPr>
            <a:r>
              <a:rPr sz="1800" lang="en" i="1">
                <a:latin typeface="Verdana"/>
                <a:ea typeface="Verdana"/>
                <a:cs typeface="Verdana"/>
                <a:sym typeface="Verdana"/>
              </a:rPr>
              <a:t>The Commission particularly is concerned that the integrity and reliability of the consolidated data stream must not be compromised by any changes to the market data structure.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3600" lang="en"/>
              <a:t>Regulation NMS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/>
        </p:nvSpPr>
        <p:spPr>
          <a:xfrm>
            <a:off y="0" x="2670590"/>
            <a:ext cy="7715250" cx="70676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>
            <a:off y="15862" x="0"/>
            <a:ext cy="7683499" cx="11525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/>
        </p:nvSpPr>
        <p:spPr>
          <a:xfrm>
            <a:off y="47625" x="47625"/>
            <a:ext cy="7620000" cx="1143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